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4" r:id="rId6"/>
    <p:sldId id="265" r:id="rId7"/>
    <p:sldId id="263" r:id="rId8"/>
    <p:sldId id="269" r:id="rId9"/>
    <p:sldId id="266" r:id="rId10"/>
    <p:sldId id="262" r:id="rId11"/>
    <p:sldId id="270" r:id="rId12"/>
    <p:sldId id="279" r:id="rId13"/>
    <p:sldId id="280" r:id="rId14"/>
    <p:sldId id="281" r:id="rId15"/>
    <p:sldId id="271" r:id="rId16"/>
    <p:sldId id="272" r:id="rId17"/>
    <p:sldId id="273" r:id="rId18"/>
    <p:sldId id="275" r:id="rId19"/>
    <p:sldId id="267" r:id="rId20"/>
    <p:sldId id="268" r:id="rId21"/>
    <p:sldId id="276" r:id="rId22"/>
    <p:sldId id="277" r:id="rId23"/>
    <p:sldId id="278"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72475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187867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55140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30927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1053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22499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303115C-C4D8-4D95-A44B-95A7BB23F76B}" type="datetimeFigureOut">
              <a:rPr lang="en-US" smtClean="0"/>
              <a:t>4/23/2019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42373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303115C-C4D8-4D95-A44B-95A7BB23F76B}" type="datetimeFigureOut">
              <a:rPr lang="en-US" smtClean="0"/>
              <a:t>4/23/2019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817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03115C-C4D8-4D95-A44B-95A7BB23F76B}" type="datetimeFigureOut">
              <a:rPr lang="en-US" smtClean="0"/>
              <a:t>4/23/2019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5954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1559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737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26AFE-8BF8-4368-A59B-388308C34CCD}" type="slidenum">
              <a:rPr lang="en-US" smtClean="0"/>
              <a:t>‹#›</a:t>
            </a:fld>
            <a:endParaRPr lang="en-US"/>
          </a:p>
        </p:txBody>
      </p:sp>
    </p:spTree>
    <p:extLst>
      <p:ext uri="{BB962C8B-B14F-4D97-AF65-F5344CB8AC3E}">
        <p14:creationId xmlns:p14="http://schemas.microsoft.com/office/powerpoint/2010/main" val="237277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IQ" sz="3600" b="1" dirty="0" smtClean="0"/>
              <a:t>المحاضرة الرابعة </a:t>
            </a:r>
            <a:r>
              <a:rPr lang="ar-IQ" sz="4800" b="1" dirty="0" smtClean="0"/>
              <a:t/>
            </a:r>
            <a:br>
              <a:rPr lang="ar-IQ" sz="4800" b="1" dirty="0" smtClean="0"/>
            </a:br>
            <a:endParaRPr lang="en-US" sz="4800" b="1" dirty="0">
              <a:solidFill>
                <a:srgbClr val="00B050"/>
              </a:solidFill>
            </a:endParaRPr>
          </a:p>
        </p:txBody>
      </p:sp>
      <p:sp>
        <p:nvSpPr>
          <p:cNvPr id="3" name="عنصر نائب للمحتوى 2"/>
          <p:cNvSpPr>
            <a:spLocks noGrp="1"/>
          </p:cNvSpPr>
          <p:nvPr>
            <p:ph idx="1"/>
          </p:nvPr>
        </p:nvSpPr>
        <p:spPr>
          <a:xfrm>
            <a:off x="457200" y="1371600"/>
            <a:ext cx="8458200" cy="4648200"/>
          </a:xfrm>
        </p:spPr>
        <p:txBody>
          <a:bodyPr/>
          <a:lstStyle/>
          <a:p>
            <a:pPr marL="0" indent="0" algn="r" rtl="1">
              <a:buNone/>
            </a:pPr>
            <a:r>
              <a:rPr lang="ar-IQ" dirty="0" smtClean="0"/>
              <a:t> </a:t>
            </a:r>
            <a:r>
              <a:rPr lang="ar-IQ" b="1" dirty="0" smtClean="0">
                <a:solidFill>
                  <a:schemeClr val="tx2">
                    <a:lumMod val="60000"/>
                    <a:lumOff val="40000"/>
                  </a:schemeClr>
                </a:solidFill>
              </a:rPr>
              <a:t>تطرقنا في </a:t>
            </a:r>
            <a:r>
              <a:rPr lang="ar-IQ" b="1" dirty="0" smtClean="0">
                <a:solidFill>
                  <a:schemeClr val="tx2">
                    <a:lumMod val="60000"/>
                    <a:lumOff val="40000"/>
                  </a:schemeClr>
                </a:solidFill>
              </a:rPr>
              <a:t>المحاضر</a:t>
            </a:r>
            <a:r>
              <a:rPr lang="ar-IQ" b="1" dirty="0" smtClean="0">
                <a:solidFill>
                  <a:schemeClr val="tx2">
                    <a:lumMod val="60000"/>
                    <a:lumOff val="40000"/>
                  </a:schemeClr>
                </a:solidFill>
              </a:rPr>
              <a:t>ات</a:t>
            </a:r>
            <a:r>
              <a:rPr lang="ar-IQ" b="1" dirty="0" smtClean="0">
                <a:solidFill>
                  <a:schemeClr val="tx2">
                    <a:lumMod val="60000"/>
                    <a:lumOff val="40000"/>
                  </a:schemeClr>
                </a:solidFill>
              </a:rPr>
              <a:t> </a:t>
            </a:r>
            <a:r>
              <a:rPr lang="ar-IQ" b="1" dirty="0" smtClean="0">
                <a:solidFill>
                  <a:schemeClr val="tx2">
                    <a:lumMod val="60000"/>
                    <a:lumOff val="40000"/>
                  </a:schemeClr>
                </a:solidFill>
              </a:rPr>
              <a:t>السابقة الى </a:t>
            </a:r>
          </a:p>
          <a:p>
            <a:pPr marL="0" indent="0" algn="r" rtl="1">
              <a:buNone/>
            </a:pPr>
            <a:r>
              <a:rPr lang="ar-IQ" sz="3600" dirty="0" smtClean="0">
                <a:solidFill>
                  <a:schemeClr val="accent4">
                    <a:lumMod val="50000"/>
                  </a:schemeClr>
                </a:solidFill>
              </a:rPr>
              <a:t> </a:t>
            </a:r>
            <a:r>
              <a:rPr lang="ar-IQ" sz="3600" b="1" dirty="0" smtClean="0">
                <a:solidFill>
                  <a:schemeClr val="tx1">
                    <a:lumMod val="85000"/>
                    <a:lumOff val="15000"/>
                  </a:schemeClr>
                </a:solidFill>
              </a:rPr>
              <a:t> اجزاء الساحبة وكيف تصنف </a:t>
            </a:r>
            <a:r>
              <a:rPr lang="ar-IQ" sz="3600" b="1" dirty="0" smtClean="0">
                <a:solidFill>
                  <a:schemeClr val="tx1">
                    <a:lumMod val="85000"/>
                    <a:lumOff val="15000"/>
                  </a:schemeClr>
                </a:solidFill>
              </a:rPr>
              <a:t>الساحبات </a:t>
            </a:r>
          </a:p>
          <a:p>
            <a:pPr marL="0" indent="0" algn="r" rtl="1">
              <a:buNone/>
            </a:pPr>
            <a:r>
              <a:rPr lang="ar-IQ" sz="3600" b="1" dirty="0" smtClean="0">
                <a:solidFill>
                  <a:schemeClr val="tx1">
                    <a:lumMod val="85000"/>
                    <a:lumOff val="15000"/>
                  </a:schemeClr>
                </a:solidFill>
              </a:rPr>
              <a:t> الساحبات المستخدمة حسب الاعمال الزراعية التي تقوم بها  </a:t>
            </a:r>
            <a:endParaRPr lang="ar-IQ" sz="3600" dirty="0" smtClean="0">
              <a:solidFill>
                <a:schemeClr val="accent4">
                  <a:lumMod val="50000"/>
                </a:schemeClr>
              </a:solidFill>
            </a:endParaRPr>
          </a:p>
          <a:p>
            <a:pPr marL="0" indent="0" algn="r" rtl="1">
              <a:buNone/>
            </a:pPr>
            <a:r>
              <a:rPr lang="ar-IQ" sz="3600" b="1" dirty="0">
                <a:solidFill>
                  <a:schemeClr val="accent4">
                    <a:lumMod val="50000"/>
                  </a:schemeClr>
                </a:solidFill>
              </a:rPr>
              <a:t> </a:t>
            </a:r>
            <a:r>
              <a:rPr lang="ar-IQ" sz="3600" b="1" dirty="0" smtClean="0">
                <a:solidFill>
                  <a:srgbClr val="C00000"/>
                </a:solidFill>
              </a:rPr>
              <a:t>في هذه المحاضرة سوف نتطرق </a:t>
            </a:r>
            <a:r>
              <a:rPr lang="ar-IQ" sz="3600" b="1" dirty="0" smtClean="0">
                <a:solidFill>
                  <a:srgbClr val="C00000"/>
                </a:solidFill>
              </a:rPr>
              <a:t>الى </a:t>
            </a:r>
          </a:p>
          <a:p>
            <a:pPr marL="0" indent="0" algn="r" rtl="1">
              <a:buNone/>
            </a:pPr>
            <a:r>
              <a:rPr lang="ar-IQ" sz="3600" b="1" dirty="0" smtClean="0">
                <a:solidFill>
                  <a:srgbClr val="002060"/>
                </a:solidFill>
              </a:rPr>
              <a:t>الالات المستخدمة مع الساحبة في تحضير التربة </a:t>
            </a:r>
            <a:r>
              <a:rPr lang="ar-IQ" sz="3600" b="1" dirty="0" smtClean="0">
                <a:solidFill>
                  <a:srgbClr val="002060"/>
                </a:solidFill>
              </a:rPr>
              <a:t> </a:t>
            </a:r>
            <a:endParaRPr lang="ar-IQ" sz="3600" b="1" dirty="0" smtClean="0">
              <a:solidFill>
                <a:srgbClr val="002060"/>
              </a:solidFill>
            </a:endParaRPr>
          </a:p>
        </p:txBody>
      </p:sp>
    </p:spTree>
    <p:extLst>
      <p:ext uri="{BB962C8B-B14F-4D97-AF65-F5344CB8AC3E}">
        <p14:creationId xmlns:p14="http://schemas.microsoft.com/office/powerpoint/2010/main" val="3273359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458200" cy="4953000"/>
          </a:xfrm>
        </p:spPr>
        <p:txBody>
          <a:bodyPr>
            <a:normAutofit/>
          </a:bodyPr>
          <a:lstStyle/>
          <a:p>
            <a:pPr marL="0" indent="0" rtl="1">
              <a:buNone/>
            </a:pPr>
            <a:endParaRPr lang="en-US" dirty="0"/>
          </a:p>
          <a:p>
            <a:pPr marL="514350" lvl="0" indent="-514350" algn="r" rtl="1">
              <a:buFont typeface="+mj-lt"/>
              <a:buAutoNum type="arabicPeriod"/>
            </a:pPr>
            <a:r>
              <a:rPr lang="ar-IQ" dirty="0"/>
              <a:t>سهولة ربط وضبط المحراث الحفار مع الساحبة.</a:t>
            </a:r>
            <a:endParaRPr lang="en-US" dirty="0"/>
          </a:p>
          <a:p>
            <a:pPr marL="514350" lvl="0" indent="-514350" algn="r" rtl="1">
              <a:buFont typeface="+mj-lt"/>
              <a:buAutoNum type="arabicPeriod"/>
            </a:pPr>
            <a:r>
              <a:rPr lang="ar-IQ" dirty="0"/>
              <a:t>القدرة اللازمة لسحب المحراث الحفار اقل من الحاريث القلابة لعرض وعمق الحراثة نفسة.</a:t>
            </a:r>
            <a:endParaRPr lang="en-US" dirty="0"/>
          </a:p>
          <a:p>
            <a:pPr marL="514350" lvl="0" indent="-514350" algn="r" rtl="1">
              <a:buFont typeface="+mj-lt"/>
              <a:buAutoNum type="arabicPeriod"/>
            </a:pPr>
            <a:r>
              <a:rPr lang="ar-IQ" dirty="0"/>
              <a:t>سطح التربة المحروثة بالمحراث الحفار يكون اكثر استواءاً من التربة المحروثة بالمحاريث القلابة.</a:t>
            </a:r>
            <a:endParaRPr lang="en-US" dirty="0"/>
          </a:p>
          <a:p>
            <a:pPr marL="514350" indent="-514350" algn="r" rtl="1">
              <a:buFont typeface="+mj-lt"/>
              <a:buAutoNum type="arabicPeriod"/>
            </a:pPr>
            <a:r>
              <a:rPr lang="ar-IQ" dirty="0"/>
              <a:t>سهولة اختراق اسلحته للتربة حتى في التربة الشديدة الصلابة</a:t>
            </a:r>
            <a:endParaRPr lang="en-US" dirty="0"/>
          </a:p>
        </p:txBody>
      </p:sp>
      <p:sp>
        <p:nvSpPr>
          <p:cNvPr id="2" name="مستطيل 1"/>
          <p:cNvSpPr/>
          <p:nvPr/>
        </p:nvSpPr>
        <p:spPr>
          <a:xfrm>
            <a:off x="2438400" y="304800"/>
            <a:ext cx="3855543" cy="646331"/>
          </a:xfrm>
          <a:prstGeom prst="rect">
            <a:avLst/>
          </a:prstGeom>
        </p:spPr>
        <p:txBody>
          <a:bodyPr wrap="none">
            <a:spAutoFit/>
          </a:bodyPr>
          <a:lstStyle/>
          <a:p>
            <a:r>
              <a:rPr lang="ar-IQ" sz="3600" b="1" dirty="0" smtClean="0">
                <a:solidFill>
                  <a:srgbClr val="FF0000"/>
                </a:solidFill>
              </a:rPr>
              <a:t>مميزات المحراث الحفار </a:t>
            </a:r>
            <a:endParaRPr lang="en-US" sz="3600" b="1" dirty="0">
              <a:solidFill>
                <a:srgbClr val="FF0000"/>
              </a:solidFill>
            </a:endParaRPr>
          </a:p>
        </p:txBody>
      </p:sp>
    </p:spTree>
    <p:extLst>
      <p:ext uri="{BB962C8B-B14F-4D97-AF65-F5344CB8AC3E}">
        <p14:creationId xmlns:p14="http://schemas.microsoft.com/office/powerpoint/2010/main" val="250020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600201"/>
            <a:ext cx="8229600" cy="3962400"/>
          </a:xfrm>
        </p:spPr>
        <p:txBody>
          <a:bodyPr/>
          <a:lstStyle/>
          <a:p>
            <a:pPr marL="514350" lvl="0" indent="-514350" algn="r" rtl="1">
              <a:buFont typeface="+mj-lt"/>
              <a:buAutoNum type="arabicPeriod"/>
            </a:pPr>
            <a:r>
              <a:rPr lang="ar-IQ" dirty="0"/>
              <a:t>يترك ارضاً غير محروثة بين مسار اسلحته مما يلزم حراثة الارض في اتجاهين متعامدين.</a:t>
            </a:r>
            <a:endParaRPr lang="en-US" dirty="0"/>
          </a:p>
          <a:p>
            <a:pPr marL="514350" lvl="0" indent="-514350" algn="r" rtl="1">
              <a:buFont typeface="+mj-lt"/>
              <a:buAutoNum type="arabicPeriod"/>
            </a:pPr>
            <a:r>
              <a:rPr lang="ar-IQ" dirty="0"/>
              <a:t>لا يقوم هذا المحراث بقلب وخلط التربة ولهذا فانه لا يقوم بدفن النباتات في التربة.</a:t>
            </a:r>
            <a:endParaRPr lang="en-US" dirty="0"/>
          </a:p>
          <a:p>
            <a:pPr marL="514350" indent="-514350" algn="r" rtl="1">
              <a:buFont typeface="+mj-lt"/>
              <a:buAutoNum type="arabicPeriod"/>
            </a:pPr>
            <a:endParaRPr lang="en-US" dirty="0"/>
          </a:p>
        </p:txBody>
      </p:sp>
      <p:sp>
        <p:nvSpPr>
          <p:cNvPr id="3" name="مستطيل 2"/>
          <p:cNvSpPr/>
          <p:nvPr/>
        </p:nvSpPr>
        <p:spPr>
          <a:xfrm>
            <a:off x="2464736" y="381000"/>
            <a:ext cx="3119765" cy="584775"/>
          </a:xfrm>
          <a:prstGeom prst="rect">
            <a:avLst/>
          </a:prstGeom>
        </p:spPr>
        <p:txBody>
          <a:bodyPr wrap="none">
            <a:spAutoFit/>
          </a:bodyPr>
          <a:lstStyle/>
          <a:p>
            <a:pPr algn="r" rtl="1"/>
            <a:r>
              <a:rPr lang="ar-IQ" sz="3200" b="1" dirty="0" smtClean="0">
                <a:solidFill>
                  <a:srgbClr val="FF0000"/>
                </a:solidFill>
              </a:rPr>
              <a:t>عيوب المحراث الحفار</a:t>
            </a:r>
            <a:endParaRPr lang="en-US" sz="3200" b="1" dirty="0">
              <a:solidFill>
                <a:srgbClr val="FF0000"/>
              </a:solidFill>
            </a:endParaRPr>
          </a:p>
        </p:txBody>
      </p:sp>
    </p:spTree>
    <p:extLst>
      <p:ext uri="{BB962C8B-B14F-4D97-AF65-F5344CB8AC3E}">
        <p14:creationId xmlns:p14="http://schemas.microsoft.com/office/powerpoint/2010/main" val="2153619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الخلاصة </a:t>
            </a:r>
            <a:endParaRPr lang="en-US" dirty="0"/>
          </a:p>
        </p:txBody>
      </p:sp>
      <p:sp>
        <p:nvSpPr>
          <p:cNvPr id="3" name="عنصر نائب للمحتوى 2"/>
          <p:cNvSpPr>
            <a:spLocks noGrp="1"/>
          </p:cNvSpPr>
          <p:nvPr>
            <p:ph idx="1"/>
          </p:nvPr>
        </p:nvSpPr>
        <p:spPr/>
        <p:txBody>
          <a:bodyPr/>
          <a:lstStyle/>
          <a:p>
            <a:pPr algn="r" rtl="1"/>
            <a:r>
              <a:rPr lang="ar-IQ" dirty="0" smtClean="0"/>
              <a:t>تعرفنا في هذه المحاضرة على </a:t>
            </a:r>
          </a:p>
          <a:p>
            <a:pPr algn="r" rtl="1"/>
            <a:r>
              <a:rPr lang="ar-IQ" dirty="0" smtClean="0"/>
              <a:t>مكونات التربة الاساسية </a:t>
            </a:r>
          </a:p>
          <a:p>
            <a:pPr algn="r" rtl="1"/>
            <a:r>
              <a:rPr lang="ar-IQ" dirty="0" smtClean="0"/>
              <a:t>انواع آلات تحضير التربة </a:t>
            </a:r>
          </a:p>
          <a:p>
            <a:pPr algn="r" rtl="1"/>
            <a:r>
              <a:rPr lang="ar-IQ" dirty="0" smtClean="0"/>
              <a:t>المحراث الحفار استخداماته ومميزاته وعيوبه </a:t>
            </a:r>
            <a:endParaRPr lang="en-US" dirty="0"/>
          </a:p>
        </p:txBody>
      </p:sp>
    </p:spTree>
    <p:extLst>
      <p:ext uri="{BB962C8B-B14F-4D97-AF65-F5344CB8AC3E}">
        <p14:creationId xmlns:p14="http://schemas.microsoft.com/office/powerpoint/2010/main" val="2492993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الاختبار </a:t>
            </a:r>
            <a:endParaRPr lang="en-US" dirty="0"/>
          </a:p>
        </p:txBody>
      </p:sp>
      <p:sp>
        <p:nvSpPr>
          <p:cNvPr id="3" name="عنصر نائب للمحتوى 2"/>
          <p:cNvSpPr>
            <a:spLocks noGrp="1"/>
          </p:cNvSpPr>
          <p:nvPr>
            <p:ph idx="1"/>
          </p:nvPr>
        </p:nvSpPr>
        <p:spPr/>
        <p:txBody>
          <a:bodyPr/>
          <a:lstStyle/>
          <a:p>
            <a:endParaRPr lang="en-US" dirty="0"/>
          </a:p>
        </p:txBody>
      </p:sp>
    </p:spTree>
    <p:extLst>
      <p:ext uri="{BB962C8B-B14F-4D97-AF65-F5344CB8AC3E}">
        <p14:creationId xmlns:p14="http://schemas.microsoft.com/office/powerpoint/2010/main" val="2060861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المحاضرة السابقة الى </a:t>
            </a:r>
          </a:p>
          <a:p>
            <a:pPr algn="r" rtl="1"/>
            <a:r>
              <a:rPr lang="ar-IQ" dirty="0" smtClean="0"/>
              <a:t>مكونات التربة </a:t>
            </a:r>
          </a:p>
          <a:p>
            <a:pPr algn="r" rtl="1"/>
            <a:r>
              <a:rPr lang="ar-IQ" dirty="0" smtClean="0"/>
              <a:t>انواع آلات تحضير التربة </a:t>
            </a:r>
          </a:p>
          <a:p>
            <a:pPr algn="r" rtl="1"/>
            <a:r>
              <a:rPr lang="ar-IQ" dirty="0" smtClean="0"/>
              <a:t>المحراث الحفار </a:t>
            </a:r>
          </a:p>
          <a:p>
            <a:pPr algn="r" rtl="1"/>
            <a:r>
              <a:rPr lang="ar-IQ" dirty="0" smtClean="0"/>
              <a:t>وسوف نتطرق في هذه المحاضرة الى </a:t>
            </a:r>
          </a:p>
          <a:p>
            <a:pPr algn="r" rtl="1"/>
            <a:r>
              <a:rPr lang="ar-IQ" dirty="0" smtClean="0"/>
              <a:t>المحراث المطرحي القلاب مكوناته الاساسية </a:t>
            </a:r>
            <a:endParaRPr lang="en-US" dirty="0"/>
          </a:p>
        </p:txBody>
      </p:sp>
    </p:spTree>
    <p:extLst>
      <p:ext uri="{BB962C8B-B14F-4D97-AF65-F5344CB8AC3E}">
        <p14:creationId xmlns:p14="http://schemas.microsoft.com/office/powerpoint/2010/main" val="76060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a:solidFill>
                  <a:schemeClr val="accent2">
                    <a:lumMod val="75000"/>
                  </a:schemeClr>
                </a:solidFill>
              </a:rPr>
              <a:t>المحراث المطرحي القلاب</a:t>
            </a:r>
            <a:endParaRPr lang="en-US" dirty="0">
              <a:solidFill>
                <a:schemeClr val="accent2">
                  <a:lumMod val="75000"/>
                </a:schemeClr>
              </a:solidFill>
            </a:endParaRPr>
          </a:p>
        </p:txBody>
      </p:sp>
      <p:sp>
        <p:nvSpPr>
          <p:cNvPr id="3" name="عنصر نائب للمحتوى 2"/>
          <p:cNvSpPr>
            <a:spLocks noGrp="1"/>
          </p:cNvSpPr>
          <p:nvPr>
            <p:ph idx="1"/>
          </p:nvPr>
        </p:nvSpPr>
        <p:spPr/>
        <p:txBody>
          <a:bodyPr>
            <a:normAutofit lnSpcReduction="10000"/>
          </a:bodyPr>
          <a:lstStyle/>
          <a:p>
            <a:pPr marL="0" indent="0" algn="r" rtl="1">
              <a:buNone/>
            </a:pPr>
            <a:r>
              <a:rPr lang="ar-IQ" dirty="0"/>
              <a:t>يعد المحراث المطرحي القلاب (شكل 10) افضل انواع المحاريث من حيث قدرته على تحقيق شروط الحراثة الجيدة. والجزء الاهم في هذا المحراث هو البدن والذي يقوم بعملية تفكيك وتفتيت وقلب التربة وخلطها. وتتكون المحاريث المطرحية القلابة من بدن او اكثر (وقد تصل في بعض الاحيان الى 12 بدن) اذ تكون مواقع الابدان متجاورة ولكن متأخرة اي ان البدن الثاني يقع بجوار البدن الاول وبموقع متأخر عنه وهكذا بقية الابدان حتى يعمل البدن الاول على حراثة التربة ثم يعمل البدن الثاني على حراثة التربة المجاورة للبدن الاول وذلك لتقليل قوة السحب اللازمة لسحب المحراث.</a:t>
            </a:r>
            <a:endParaRPr lang="en-US" dirty="0"/>
          </a:p>
          <a:p>
            <a:pPr marL="0" indent="0" algn="r" rtl="1">
              <a:buNone/>
            </a:pPr>
            <a:endParaRPr lang="en-US" dirty="0"/>
          </a:p>
        </p:txBody>
      </p:sp>
    </p:spTree>
    <p:extLst>
      <p:ext uri="{BB962C8B-B14F-4D97-AF65-F5344CB8AC3E}">
        <p14:creationId xmlns:p14="http://schemas.microsoft.com/office/powerpoint/2010/main" val="3003896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p:cNvPicPr>
          <p:nvPr>
            <p:ph idx="1"/>
          </p:nvPr>
        </p:nvPicPr>
        <p:blipFill>
          <a:blip r:embed="rId2">
            <a:clrChange>
              <a:clrFrom>
                <a:srgbClr val="FFFFFF"/>
              </a:clrFrom>
              <a:clrTo>
                <a:srgbClr val="FFFFFF">
                  <a:alpha val="0"/>
                </a:srgbClr>
              </a:clrTo>
            </a:clrChange>
          </a:blip>
          <a:stretch>
            <a:fillRect/>
          </a:stretch>
        </p:blipFill>
        <p:spPr>
          <a:xfrm>
            <a:off x="1447800" y="1371600"/>
            <a:ext cx="5717852" cy="3178978"/>
          </a:xfrm>
          <a:prstGeom prst="rect">
            <a:avLst/>
          </a:prstGeom>
        </p:spPr>
      </p:pic>
      <p:sp>
        <p:nvSpPr>
          <p:cNvPr id="3" name="مستطيل 2"/>
          <p:cNvSpPr/>
          <p:nvPr/>
        </p:nvSpPr>
        <p:spPr>
          <a:xfrm>
            <a:off x="2514600" y="5105400"/>
            <a:ext cx="3983783" cy="461665"/>
          </a:xfrm>
          <a:prstGeom prst="rect">
            <a:avLst/>
          </a:prstGeom>
        </p:spPr>
        <p:txBody>
          <a:bodyPr wrap="none">
            <a:spAutoFit/>
          </a:bodyPr>
          <a:lstStyle/>
          <a:p>
            <a:r>
              <a:rPr lang="ar-IQ" sz="2400" dirty="0"/>
              <a:t>شكل (10): المحراث المطرحي القلاب</a:t>
            </a:r>
            <a:endParaRPr lang="en-US" sz="2400" dirty="0"/>
          </a:p>
        </p:txBody>
      </p:sp>
    </p:spTree>
    <p:extLst>
      <p:ext uri="{BB962C8B-B14F-4D97-AF65-F5344CB8AC3E}">
        <p14:creationId xmlns:p14="http://schemas.microsoft.com/office/powerpoint/2010/main" val="1293797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smtClean="0">
                <a:solidFill>
                  <a:srgbClr val="92D050"/>
                </a:solidFill>
              </a:rPr>
              <a:t>اجزاء المحراث المطرحي </a:t>
            </a:r>
            <a:endParaRPr lang="en-US" b="1" dirty="0">
              <a:solidFill>
                <a:srgbClr val="92D050"/>
              </a:solidFill>
            </a:endParaRPr>
          </a:p>
        </p:txBody>
      </p:sp>
      <p:sp>
        <p:nvSpPr>
          <p:cNvPr id="3" name="عنصر نائب للمحتوى 2"/>
          <p:cNvSpPr>
            <a:spLocks noGrp="1"/>
          </p:cNvSpPr>
          <p:nvPr>
            <p:ph idx="1"/>
          </p:nvPr>
        </p:nvSpPr>
        <p:spPr/>
        <p:txBody>
          <a:bodyPr>
            <a:normAutofit/>
          </a:bodyPr>
          <a:lstStyle/>
          <a:p>
            <a:pPr marL="0" indent="0" algn="ctr" rtl="1">
              <a:buNone/>
            </a:pPr>
            <a:r>
              <a:rPr lang="ar-IQ" dirty="0">
                <a:solidFill>
                  <a:schemeClr val="accent2">
                    <a:lumMod val="75000"/>
                  </a:schemeClr>
                </a:solidFill>
              </a:rPr>
              <a:t>يتكون بدن المحراث المطرحي القلاب من السلاح والمطرحة ومسند المطرحة ومسند البدن </a:t>
            </a:r>
            <a:r>
              <a:rPr lang="ar-IQ" dirty="0" smtClean="0">
                <a:solidFill>
                  <a:schemeClr val="accent2">
                    <a:lumMod val="75000"/>
                  </a:schemeClr>
                </a:solidFill>
              </a:rPr>
              <a:t>والرباط  </a:t>
            </a:r>
          </a:p>
          <a:p>
            <a:pPr marL="0" indent="0" algn="r" rtl="1">
              <a:buNone/>
            </a:pPr>
            <a:r>
              <a:rPr lang="ar-IQ" b="1" dirty="0">
                <a:solidFill>
                  <a:schemeClr val="accent2"/>
                </a:solidFill>
              </a:rPr>
              <a:t>سلاح المحراث</a:t>
            </a:r>
            <a:r>
              <a:rPr lang="ar-IQ" b="1" dirty="0"/>
              <a:t>:</a:t>
            </a:r>
            <a:r>
              <a:rPr lang="ar-IQ" dirty="0"/>
              <a:t> ويتكون من انف السلاح وسكين القطع (شكل 11). اذ يقوم الانف باختراق التربة ثم تعمل سكين القطع على قطع شريحة التربة ورفعها باتجاه المطرحة عند تقدمه الى الامام بسبب سحبه من قبل الساحبة.</a:t>
            </a:r>
            <a:endParaRPr lang="en-US" dirty="0"/>
          </a:p>
          <a:p>
            <a:pPr marL="0" indent="0" algn="r" rtl="1">
              <a:buNone/>
            </a:pPr>
            <a:endParaRPr lang="en-US" dirty="0"/>
          </a:p>
        </p:txBody>
      </p:sp>
    </p:spTree>
    <p:extLst>
      <p:ext uri="{BB962C8B-B14F-4D97-AF65-F5344CB8AC3E}">
        <p14:creationId xmlns:p14="http://schemas.microsoft.com/office/powerpoint/2010/main" val="823642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p:cNvPicPr>
          <p:nvPr>
            <p:ph idx="1"/>
          </p:nvPr>
        </p:nvPicPr>
        <p:blipFill>
          <a:blip r:embed="rId2">
            <a:clrChange>
              <a:clrFrom>
                <a:srgbClr val="FFFFFF"/>
              </a:clrFrom>
              <a:clrTo>
                <a:srgbClr val="FFFFFF">
                  <a:alpha val="0"/>
                </a:srgbClr>
              </a:clrTo>
            </a:clrChange>
          </a:blip>
          <a:stretch>
            <a:fillRect/>
          </a:stretch>
        </p:blipFill>
        <p:spPr>
          <a:xfrm>
            <a:off x="2133600" y="838200"/>
            <a:ext cx="4235197" cy="4419600"/>
          </a:xfrm>
          <a:prstGeom prst="rect">
            <a:avLst/>
          </a:prstGeom>
        </p:spPr>
      </p:pic>
      <p:sp>
        <p:nvSpPr>
          <p:cNvPr id="3" name="مستطيل 2"/>
          <p:cNvSpPr/>
          <p:nvPr/>
        </p:nvSpPr>
        <p:spPr>
          <a:xfrm>
            <a:off x="2667000" y="5410200"/>
            <a:ext cx="3783408" cy="400110"/>
          </a:xfrm>
          <a:prstGeom prst="rect">
            <a:avLst/>
          </a:prstGeom>
        </p:spPr>
        <p:txBody>
          <a:bodyPr wrap="none">
            <a:spAutoFit/>
          </a:bodyPr>
          <a:lstStyle/>
          <a:p>
            <a:r>
              <a:rPr lang="ar-IQ" sz="2000" dirty="0"/>
              <a:t>شكل (11): مكونات بدن المحراث المطرحي</a:t>
            </a:r>
            <a:endParaRPr lang="en-US" sz="2000" dirty="0"/>
          </a:p>
        </p:txBody>
      </p:sp>
    </p:spTree>
    <p:extLst>
      <p:ext uri="{BB962C8B-B14F-4D97-AF65-F5344CB8AC3E}">
        <p14:creationId xmlns:p14="http://schemas.microsoft.com/office/powerpoint/2010/main" val="4258641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90600"/>
            <a:ext cx="8229600" cy="4525963"/>
          </a:xfrm>
        </p:spPr>
        <p:txBody>
          <a:bodyPr/>
          <a:lstStyle/>
          <a:p>
            <a:pPr marL="0" indent="0" algn="r" rtl="1">
              <a:buNone/>
            </a:pPr>
            <a:r>
              <a:rPr lang="ar-IQ" b="1" dirty="0">
                <a:solidFill>
                  <a:srgbClr val="00B0F0"/>
                </a:solidFill>
              </a:rPr>
              <a:t>سلاح المحراث</a:t>
            </a:r>
            <a:r>
              <a:rPr lang="ar-IQ" b="1" dirty="0"/>
              <a:t>:</a:t>
            </a:r>
            <a:r>
              <a:rPr lang="ar-IQ" dirty="0"/>
              <a:t> ويتكون من انف السلاح وسكين القطع (شكل 11). اذ يقوم الانف باختراق التربة ثم تعمل سكين القطع على قطع شريحة التربة ورفعها باتجاه المطرحة عند تقدمه الى الامام بسبب سحبه من قبل الساحبة.</a:t>
            </a:r>
            <a:endParaRPr lang="en-US" dirty="0"/>
          </a:p>
          <a:p>
            <a:pPr marL="0" indent="0" algn="r" rtl="1">
              <a:buNone/>
            </a:pPr>
            <a:endParaRPr lang="en-US" b="1" dirty="0"/>
          </a:p>
        </p:txBody>
      </p:sp>
    </p:spTree>
    <p:extLst>
      <p:ext uri="{BB962C8B-B14F-4D97-AF65-F5344CB8AC3E}">
        <p14:creationId xmlns:p14="http://schemas.microsoft.com/office/powerpoint/2010/main" val="273012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44562"/>
          </a:xfrm>
        </p:spPr>
        <p:txBody>
          <a:bodyPr/>
          <a:lstStyle/>
          <a:p>
            <a:r>
              <a:rPr lang="ar-IQ" b="1" dirty="0" smtClean="0">
                <a:solidFill>
                  <a:srgbClr val="C00000"/>
                </a:solidFill>
              </a:rPr>
              <a:t>ماهي التربة </a:t>
            </a:r>
            <a:r>
              <a:rPr lang="ar-IQ" b="1" dirty="0" smtClean="0">
                <a:solidFill>
                  <a:srgbClr val="C00000"/>
                </a:solidFill>
              </a:rPr>
              <a:t> </a:t>
            </a:r>
            <a:endParaRPr lang="en-US" b="1" dirty="0">
              <a:solidFill>
                <a:srgbClr val="C00000"/>
              </a:solidFill>
            </a:endParaRPr>
          </a:p>
        </p:txBody>
      </p:sp>
      <p:sp>
        <p:nvSpPr>
          <p:cNvPr id="6" name="عنصر نائب للمحتوى 5"/>
          <p:cNvSpPr>
            <a:spLocks noGrp="1"/>
          </p:cNvSpPr>
          <p:nvPr>
            <p:ph idx="1"/>
          </p:nvPr>
        </p:nvSpPr>
        <p:spPr/>
        <p:txBody>
          <a:bodyPr>
            <a:normAutofit/>
          </a:bodyPr>
          <a:lstStyle/>
          <a:p>
            <a:pPr marL="0" indent="0" algn="r" rtl="1">
              <a:buNone/>
            </a:pPr>
            <a:r>
              <a:rPr lang="ar-IQ" dirty="0"/>
              <a:t>تعرف التربة</a:t>
            </a:r>
            <a:r>
              <a:rPr lang="ar-SA" dirty="0"/>
              <a:t> على انها نظام مكون من جزء صلب وجزء سائل وجزء غازي بالاضافة الى المادة العضوية (والتي تندرج في اغلب الاحيان ضمن الجزء الصلب). الجزء الصلب يتكون من دقائق التربة والتي هي على ثلاثة انواع الرمل والغرين والطين وهذه الدقائق ترتبط ببعضها بروابط وقوى مختلفة مكونة تجمعات التربة والتي ايضاً ترتبط مع بعضها مكونة بناء التربة ونظراً لاختلاف اشكال تجمعات التربة واحجامها فانها تترك فراغات بينية هذه الفراغات تسمى المسامات والتي تُشغل بالماء والهواء</a:t>
            </a:r>
            <a:endParaRPr lang="en-US" dirty="0"/>
          </a:p>
        </p:txBody>
      </p:sp>
    </p:spTree>
    <p:extLst>
      <p:ext uri="{BB962C8B-B14F-4D97-AF65-F5344CB8AC3E}">
        <p14:creationId xmlns:p14="http://schemas.microsoft.com/office/powerpoint/2010/main" val="2887932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marL="0" indent="0" algn="just" rtl="1">
              <a:buNone/>
            </a:pPr>
            <a:r>
              <a:rPr lang="ar-IQ" dirty="0" smtClean="0"/>
              <a:t>هي </a:t>
            </a:r>
            <a:r>
              <a:rPr lang="ar-IQ" dirty="0"/>
              <a:t>عبارة عن لوح معدني (يصنع من سبيكة معينه ليتحمل الصدمات والجهد والاحتكاك) منحنٍ بشكل تدريجي (شكل 11). فبعد قطع الشريحة من قبل سلاح المحراث تستلم المطرحة هذه التربة وبسبب انحنائها تعمل على تجمع التربة عليها وضغطها مما يؤدي الى تفتت التربة نتيجة الاحتكاك بينها وبين المطرحة فضلاً عن التصادم بين كتل التربة نفسها، وعند استمرار حركة المحراث الى الامام فان التربة المتجمعة على المطرحة تبدأ بالانتقال من امام المطرحة الى خلفها ونتيجة انحنائها فان التربة تنقلب رأساً على عقب (ودرجة الانقلاب تعتمد على نوع المطرحة) مما يؤدي الى دفن بقايا النباتات. كما ان التربة اثناء حركتها على المطرحة وانقلابها فان ذلك يؤدي الى خلطها ببعضها البعض.</a:t>
            </a:r>
            <a:endParaRPr lang="en-US" dirty="0"/>
          </a:p>
          <a:p>
            <a:pPr marL="0" indent="0" algn="just" rtl="1">
              <a:buNone/>
            </a:pPr>
            <a:endParaRPr lang="en-US" dirty="0"/>
          </a:p>
        </p:txBody>
      </p:sp>
      <p:sp>
        <p:nvSpPr>
          <p:cNvPr id="4" name="عنوان 3"/>
          <p:cNvSpPr>
            <a:spLocks noGrp="1"/>
          </p:cNvSpPr>
          <p:nvPr>
            <p:ph type="title"/>
          </p:nvPr>
        </p:nvSpPr>
        <p:spPr/>
        <p:txBody>
          <a:bodyPr/>
          <a:lstStyle/>
          <a:p>
            <a:r>
              <a:rPr lang="ar-IQ" b="1" dirty="0" smtClean="0">
                <a:solidFill>
                  <a:schemeClr val="accent1">
                    <a:lumMod val="50000"/>
                  </a:schemeClr>
                </a:solidFill>
              </a:rPr>
              <a:t>المطرحة</a:t>
            </a:r>
            <a:endParaRPr lang="en-US" dirty="0">
              <a:solidFill>
                <a:schemeClr val="accent1">
                  <a:lumMod val="50000"/>
                </a:schemeClr>
              </a:solidFill>
            </a:endParaRPr>
          </a:p>
        </p:txBody>
      </p:sp>
    </p:spTree>
    <p:extLst>
      <p:ext uri="{BB962C8B-B14F-4D97-AF65-F5344CB8AC3E}">
        <p14:creationId xmlns:p14="http://schemas.microsoft.com/office/powerpoint/2010/main" val="1208320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066800"/>
            <a:ext cx="8229600" cy="4525963"/>
          </a:xfrm>
        </p:spPr>
        <p:txBody>
          <a:bodyPr>
            <a:normAutofit lnSpcReduction="10000"/>
          </a:bodyPr>
          <a:lstStyle/>
          <a:p>
            <a:pPr marL="0" indent="0" algn="r" rtl="1">
              <a:buNone/>
            </a:pPr>
            <a:r>
              <a:rPr lang="ar-IQ" b="1" dirty="0">
                <a:solidFill>
                  <a:srgbClr val="00B050"/>
                </a:solidFill>
              </a:rPr>
              <a:t>مسند البدن (المسند الجانبي او المسند الحقلي):</a:t>
            </a:r>
            <a:r>
              <a:rPr lang="ar-IQ" dirty="0">
                <a:solidFill>
                  <a:srgbClr val="00B050"/>
                </a:solidFill>
              </a:rPr>
              <a:t> </a:t>
            </a:r>
            <a:r>
              <a:rPr lang="ar-IQ" dirty="0"/>
              <a:t>نتيجة لعمل السلاح والمطرحة في تفكيك وتفتيت وقلب وخلط التربة وتجمعها اعلى المطرحة خلال هذه العملية فانها تعمل على دفع التربة بعكس اتجاه القلب مما يسبب في بعض الاحيان بدفع البدن وانحرافه عن خط الحراثة ولهذا زود البدن بمسند جانبي يعمل على اسناد المحراث على جانب التربة الغير محروث حيث تزود اغلب المحاريث بمسند جانبي لكل بدن (شكل 11) لكن مسند البدن الاخير يكون اطول وذلك لان عزم القوة المسلط من قبل التربة على المحراث يظهر تاثيره بشكل واضح على البدن الاخير.</a:t>
            </a:r>
            <a:endParaRPr lang="en-US" dirty="0"/>
          </a:p>
          <a:p>
            <a:pPr marL="0" indent="0" algn="r" rtl="1">
              <a:buNone/>
            </a:pPr>
            <a:endParaRPr lang="en-US" dirty="0"/>
          </a:p>
        </p:txBody>
      </p:sp>
    </p:spTree>
    <p:extLst>
      <p:ext uri="{BB962C8B-B14F-4D97-AF65-F5344CB8AC3E}">
        <p14:creationId xmlns:p14="http://schemas.microsoft.com/office/powerpoint/2010/main" val="1290431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rtl="1">
              <a:buNone/>
            </a:pPr>
            <a:r>
              <a:rPr lang="ar-IQ" b="1" dirty="0">
                <a:solidFill>
                  <a:srgbClr val="00B050"/>
                </a:solidFill>
              </a:rPr>
              <a:t>مسند المطرحة</a:t>
            </a:r>
            <a:r>
              <a:rPr lang="ar-IQ" b="1" dirty="0"/>
              <a:t>:</a:t>
            </a:r>
            <a:r>
              <a:rPr lang="ar-IQ" dirty="0"/>
              <a:t> ان المطرحة في المحراث المطرحي هي الاكثر تعرضاً للاجهادات نتيجة تجمع التربة عليها لذا تزود المطرحة بمسند يعمل على سند المطرحة على المسند الجانبي ومنع انكسارها (شكل 11).</a:t>
            </a:r>
            <a:endParaRPr lang="en-US" dirty="0"/>
          </a:p>
          <a:p>
            <a:pPr marL="0" indent="0" algn="just" rtl="1">
              <a:buNone/>
            </a:pPr>
            <a:r>
              <a:rPr lang="ar-IQ" b="1" dirty="0" smtClean="0"/>
              <a:t> </a:t>
            </a:r>
            <a:r>
              <a:rPr lang="ar-IQ" b="1" dirty="0">
                <a:solidFill>
                  <a:schemeClr val="accent1">
                    <a:lumMod val="50000"/>
                  </a:schemeClr>
                </a:solidFill>
              </a:rPr>
              <a:t>الرباط (المجمع او الضفدع):</a:t>
            </a:r>
            <a:r>
              <a:rPr lang="ar-IQ" dirty="0">
                <a:solidFill>
                  <a:schemeClr val="accent1">
                    <a:lumMod val="50000"/>
                  </a:schemeClr>
                </a:solidFill>
              </a:rPr>
              <a:t> </a:t>
            </a:r>
            <a:r>
              <a:rPr lang="ar-IQ" dirty="0"/>
              <a:t>وهو الذي يقوم بربط اجزاء البدن (السلاح والمطرحة والمسند الجانبي) مع بعضها البعض وربط البدن بالساق (شكل 11).</a:t>
            </a:r>
            <a:endParaRPr lang="en-US" dirty="0"/>
          </a:p>
        </p:txBody>
      </p:sp>
    </p:spTree>
    <p:extLst>
      <p:ext uri="{BB962C8B-B14F-4D97-AF65-F5344CB8AC3E}">
        <p14:creationId xmlns:p14="http://schemas.microsoft.com/office/powerpoint/2010/main" val="184955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الخلاصة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هذه المحاضرة الى مكونات المحراث المطرحي القلاب </a:t>
            </a:r>
          </a:p>
          <a:p>
            <a:pPr algn="r" rtl="1"/>
            <a:r>
              <a:rPr lang="ar-IQ" dirty="0" smtClean="0"/>
              <a:t>سلاح القطع  </a:t>
            </a:r>
          </a:p>
          <a:p>
            <a:pPr algn="r" rtl="1"/>
            <a:r>
              <a:rPr lang="ar-IQ" dirty="0" smtClean="0"/>
              <a:t>المطرحة </a:t>
            </a:r>
          </a:p>
          <a:p>
            <a:pPr algn="r" rtl="1"/>
            <a:r>
              <a:rPr lang="ar-IQ" dirty="0" smtClean="0"/>
              <a:t>المسند </a:t>
            </a:r>
          </a:p>
          <a:p>
            <a:pPr algn="r" rtl="1"/>
            <a:r>
              <a:rPr lang="ar-IQ" dirty="0" smtClean="0"/>
              <a:t>الرّباط </a:t>
            </a:r>
            <a:endParaRPr lang="en-US" dirty="0"/>
          </a:p>
        </p:txBody>
      </p:sp>
    </p:spTree>
    <p:extLst>
      <p:ext uri="{BB962C8B-B14F-4D97-AF65-F5344CB8AC3E}">
        <p14:creationId xmlns:p14="http://schemas.microsoft.com/office/powerpoint/2010/main" val="1881439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الاختبار </a:t>
            </a:r>
            <a:endParaRPr lang="en-US" dirty="0"/>
          </a:p>
        </p:txBody>
      </p:sp>
      <p:sp>
        <p:nvSpPr>
          <p:cNvPr id="3" name="عنصر نائب للمحتوى 2"/>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53807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3000"/>
            <a:ext cx="8229600" cy="4876800"/>
          </a:xfrm>
        </p:spPr>
        <p:txBody>
          <a:bodyPr>
            <a:noAutofit/>
          </a:bodyPr>
          <a:lstStyle/>
          <a:p>
            <a:pPr marL="0" lvl="0" indent="0" algn="r" rtl="1">
              <a:buNone/>
            </a:pPr>
            <a:r>
              <a:rPr lang="ar-SA" dirty="0" smtClean="0"/>
              <a:t>اذ </a:t>
            </a:r>
            <a:r>
              <a:rPr lang="ar-SA" dirty="0"/>
              <a:t>ان النظام الطبيعي للتربة يتكون من 50% مادة صلبة ومادة عضوية و50% مسامات وتحتوي هذه المسامات على 25% ماء و25% هواء (شكل 7). فالنبات يحتاج التوازن في هذه النسب لكي ينمو بصورة</a:t>
            </a:r>
            <a:r>
              <a:rPr lang="ar-IQ" dirty="0"/>
              <a:t> جيدة ويعطي انتاج عالٍ. لكن في كثير من الاحيان تتغير هذه النسب حيث تنكبس التربة مما يؤدي الى زيادة نسبة الجزء الصلب على حساب الجزء المسامي وبالتالي انخفاض نسب الماء والهواء داخل التربة مما يؤثر على نمو الجذور وبالتالي يؤدي الى اخلال بوظائف النبات</a:t>
            </a:r>
            <a:endParaRPr lang="en-US" b="1" dirty="0">
              <a:solidFill>
                <a:schemeClr val="accent5">
                  <a:lumMod val="75000"/>
                </a:schemeClr>
              </a:solidFill>
            </a:endParaRPr>
          </a:p>
        </p:txBody>
      </p:sp>
    </p:spTree>
    <p:extLst>
      <p:ext uri="{BB962C8B-B14F-4D97-AF65-F5344CB8AC3E}">
        <p14:creationId xmlns:p14="http://schemas.microsoft.com/office/powerpoint/2010/main" val="196244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04800"/>
            <a:ext cx="8229600" cy="1752600"/>
          </a:xfrm>
        </p:spPr>
        <p:txBody>
          <a:bodyPr>
            <a:noAutofit/>
          </a:bodyPr>
          <a:lstStyle/>
          <a:p>
            <a:r>
              <a:rPr lang="ar-IQ" sz="3200" dirty="0"/>
              <a:t>ولهذا السبب كان لابد من الحفاظ على نظام التربة بشكل متوازن والذي يتطلب التفكيك المستمر للتربة كلما دعت الحاجة لذلك ويتم ذلك باستخدام آلات مختلفة تسمى آلات تحضير التربة.</a:t>
            </a:r>
            <a:r>
              <a:rPr lang="en-US" sz="3200" dirty="0"/>
              <a:t/>
            </a:r>
            <a:br>
              <a:rPr lang="en-US" sz="3200" dirty="0"/>
            </a:br>
            <a:r>
              <a:rPr lang="ar-IQ" sz="3200" b="1" dirty="0" smtClean="0">
                <a:solidFill>
                  <a:schemeClr val="accent5">
                    <a:lumMod val="75000"/>
                  </a:schemeClr>
                </a:solidFill>
              </a:rPr>
              <a:t> </a:t>
            </a:r>
            <a:endParaRPr lang="en-US" sz="3200" dirty="0"/>
          </a:p>
        </p:txBody>
      </p:sp>
      <p:pic>
        <p:nvPicPr>
          <p:cNvPr id="4" name="عنصر نائب للمحتوى 3" descr="C:\Users\Dhiaa\Desktop\صور ساحبات\4.jpg"/>
          <p:cNvPicPr>
            <a:picLocks noGrp="1"/>
          </p:cNvPicPr>
          <p:nvPr>
            <p:ph idx="1"/>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1157" t="3986" r="28194" b="6976"/>
          <a:stretch/>
        </p:blipFill>
        <p:spPr bwMode="auto">
          <a:xfrm>
            <a:off x="1905000" y="2133600"/>
            <a:ext cx="5029200" cy="39624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5513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447800"/>
            <a:ext cx="8229600" cy="5029200"/>
          </a:xfrm>
        </p:spPr>
        <p:txBody>
          <a:bodyPr>
            <a:noAutofit/>
          </a:bodyPr>
          <a:lstStyle/>
          <a:p>
            <a:pPr algn="r" rtl="1"/>
            <a:r>
              <a:rPr lang="ar-IQ" sz="2800" b="1" dirty="0">
                <a:solidFill>
                  <a:srgbClr val="C00000"/>
                </a:solidFill>
              </a:rPr>
              <a:t>تنقسم آلات تحضير التربة الى اربعة انواع </a:t>
            </a:r>
            <a:r>
              <a:rPr lang="ar-IQ" sz="2800" dirty="0"/>
              <a:t>: </a:t>
            </a:r>
            <a:endParaRPr lang="en-US" sz="2800" dirty="0"/>
          </a:p>
          <a:p>
            <a:pPr lvl="0" algn="r" rtl="1"/>
            <a:r>
              <a:rPr lang="ar-IQ" sz="2800" b="1" dirty="0">
                <a:solidFill>
                  <a:srgbClr val="002060"/>
                </a:solidFill>
              </a:rPr>
              <a:t>آلات تحضير التربة الاولية</a:t>
            </a:r>
            <a:r>
              <a:rPr lang="ar-IQ" sz="2800" dirty="0"/>
              <a:t>: وهي الالات التي تقوم بحراثة التربة بهدف تهيئتها للزراعة كالمحاريث الحفارة والمطرحية والقرصية والدورانية.</a:t>
            </a:r>
            <a:endParaRPr lang="en-US" sz="2800" dirty="0"/>
          </a:p>
          <a:p>
            <a:pPr lvl="0" algn="r" rtl="1"/>
            <a:r>
              <a:rPr lang="ar-IQ" sz="2800" b="1" dirty="0">
                <a:solidFill>
                  <a:schemeClr val="tx2">
                    <a:lumMod val="75000"/>
                  </a:schemeClr>
                </a:solidFill>
              </a:rPr>
              <a:t>آلات تحظير التربة الثانوية</a:t>
            </a:r>
            <a:r>
              <a:rPr lang="ar-IQ" sz="2800" dirty="0"/>
              <a:t>: وهي الالات التي تستخدم بعد آلات تحضير التربة الاولية بهدف تنعيم الكتل الترابية المتروكة من عملية الحراثة كالامشاط القرصية والسلسلية وغيرها.</a:t>
            </a:r>
            <a:endParaRPr lang="en-US" sz="2800" dirty="0"/>
          </a:p>
          <a:p>
            <a:pPr lvl="0" algn="r" rtl="1"/>
            <a:r>
              <a:rPr lang="ar-IQ" sz="2800" b="1" dirty="0">
                <a:solidFill>
                  <a:srgbClr val="FF0000"/>
                </a:solidFill>
              </a:rPr>
              <a:t>آلات الاستخدام الخاص</a:t>
            </a:r>
            <a:r>
              <a:rPr lang="ar-IQ" sz="2800" dirty="0"/>
              <a:t>: وهي الالات التي تستخدم لأغراض خاصة في التربة كالمحراث تحت سطح التربة والمحراث الخنادق.</a:t>
            </a:r>
            <a:endParaRPr lang="en-US" sz="2800" dirty="0"/>
          </a:p>
          <a:p>
            <a:pPr lvl="0" algn="r" rtl="1"/>
            <a:r>
              <a:rPr lang="ar-IQ" sz="2800" b="1" dirty="0">
                <a:solidFill>
                  <a:srgbClr val="00B0F0"/>
                </a:solidFill>
              </a:rPr>
              <a:t>الات التخطيط وفتح السواقي</a:t>
            </a:r>
            <a:r>
              <a:rPr lang="ar-IQ" sz="2800" dirty="0"/>
              <a:t>: وتستخدم لتخطيط الحقل قبل الزراعة وفتح السواقي الفرعية والحقلية.</a:t>
            </a:r>
            <a:endParaRPr lang="en-US" sz="2800" dirty="0"/>
          </a:p>
          <a:p>
            <a:pPr algn="r" rtl="1"/>
            <a:endParaRPr lang="en-US" dirty="0"/>
          </a:p>
        </p:txBody>
      </p:sp>
      <p:sp>
        <p:nvSpPr>
          <p:cNvPr id="4" name="عنوان 1"/>
          <p:cNvSpPr>
            <a:spLocks noGrp="1"/>
          </p:cNvSpPr>
          <p:nvPr>
            <p:ph type="title"/>
          </p:nvPr>
        </p:nvSpPr>
        <p:spPr>
          <a:xfrm>
            <a:off x="457200" y="609600"/>
            <a:ext cx="8229600" cy="658091"/>
          </a:xfrm>
        </p:spPr>
        <p:txBody>
          <a:bodyPr>
            <a:noAutofit/>
          </a:bodyPr>
          <a:lstStyle/>
          <a:p>
            <a:r>
              <a:rPr lang="ar-IQ" sz="3600" dirty="0" smtClean="0"/>
              <a:t> </a:t>
            </a:r>
            <a:r>
              <a:rPr lang="ar-IQ" sz="3600" b="1" dirty="0"/>
              <a:t>آلات تحضير </a:t>
            </a:r>
            <a:r>
              <a:rPr lang="ar-IQ" sz="3600" b="1" dirty="0" smtClean="0"/>
              <a:t>التربة</a:t>
            </a:r>
            <a:endParaRPr lang="en-US" sz="3600" b="1" dirty="0"/>
          </a:p>
        </p:txBody>
      </p:sp>
    </p:spTree>
    <p:extLst>
      <p:ext uri="{BB962C8B-B14F-4D97-AF65-F5344CB8AC3E}">
        <p14:creationId xmlns:p14="http://schemas.microsoft.com/office/powerpoint/2010/main" val="2039487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41975"/>
            <a:ext cx="8229600" cy="5084188"/>
          </a:xfrm>
        </p:spPr>
        <p:txBody>
          <a:bodyPr/>
          <a:lstStyle/>
          <a:p>
            <a:pPr algn="r" rtl="1"/>
            <a:r>
              <a:rPr lang="ar-IQ" dirty="0" smtClean="0"/>
              <a:t> </a:t>
            </a:r>
            <a:endParaRPr lang="en-US" dirty="0"/>
          </a:p>
        </p:txBody>
      </p:sp>
      <p:sp>
        <p:nvSpPr>
          <p:cNvPr id="2" name="مستطيل 1"/>
          <p:cNvSpPr/>
          <p:nvPr/>
        </p:nvSpPr>
        <p:spPr>
          <a:xfrm>
            <a:off x="2895600" y="457200"/>
            <a:ext cx="3629520" cy="584775"/>
          </a:xfrm>
          <a:prstGeom prst="rect">
            <a:avLst/>
          </a:prstGeom>
        </p:spPr>
        <p:txBody>
          <a:bodyPr wrap="none">
            <a:spAutoFit/>
          </a:bodyPr>
          <a:lstStyle/>
          <a:p>
            <a:pPr algn="ctr"/>
            <a:r>
              <a:rPr lang="ar-IQ" sz="3200" b="1" dirty="0"/>
              <a:t>الات تحضير التربة الاولية</a:t>
            </a:r>
            <a:endParaRPr lang="en-US" sz="3200" dirty="0"/>
          </a:p>
        </p:txBody>
      </p:sp>
      <p:sp>
        <p:nvSpPr>
          <p:cNvPr id="4" name="مستطيل 3"/>
          <p:cNvSpPr/>
          <p:nvPr/>
        </p:nvSpPr>
        <p:spPr>
          <a:xfrm>
            <a:off x="457200" y="1443841"/>
            <a:ext cx="8229600" cy="4832092"/>
          </a:xfrm>
          <a:prstGeom prst="rect">
            <a:avLst/>
          </a:prstGeom>
        </p:spPr>
        <p:txBody>
          <a:bodyPr wrap="square">
            <a:spAutoFit/>
          </a:bodyPr>
          <a:lstStyle/>
          <a:p>
            <a:pPr algn="r" rtl="1"/>
            <a:r>
              <a:rPr lang="ar-IQ" sz="2800" b="1" dirty="0">
                <a:solidFill>
                  <a:srgbClr val="00B0F0"/>
                </a:solidFill>
              </a:rPr>
              <a:t>تعرف الحراثة </a:t>
            </a:r>
            <a:r>
              <a:rPr lang="ar-IQ" sz="2800" dirty="0"/>
              <a:t>على انها عملية تفكيك التربة واثارتها بهدف تحسين ظروف التربة وتهيئة مرقد مناسب للبذرة. والآلات المستخدمة لهذا الغرض تسمى بالمحاريث تتشابه اغلبها بتكونها من نقاط ربط ثلاثة (تربط المحراث بالساحبة) والهيكل (الذي يجب ان يتصف بالمتانة والقوة لتحمل الاجهادات) والساق (الذي يربط الجزء الشغال في التربة (سلاح المحراث) بالهيكل وايضاً يجب ان يتصف بالقوة والمتانة والمرونة لكي يمتص الصدمات التي يتعرض لها السلاح نتيجة وجود بعض بقايا جذور النباتات القوية او الاحجار والتي قد تؤدي الى كسره ولهذا فان بعضها يحتوي على نوابض او الواح معدنية مرنة تسمح للساق بالارتداد الى الخلف عند اصطدامه بعائق ثم يدفعه للعودة الى وضعه السابق بعد تجاوز العائق) (شكل 8). وهي على اربعة انواع اساسية:</a:t>
            </a:r>
            <a:endParaRPr lang="en-US" sz="2800" dirty="0"/>
          </a:p>
        </p:txBody>
      </p:sp>
    </p:spTree>
    <p:extLst>
      <p:ext uri="{BB962C8B-B14F-4D97-AF65-F5344CB8AC3E}">
        <p14:creationId xmlns:p14="http://schemas.microsoft.com/office/powerpoint/2010/main" val="1931039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1253836"/>
            <a:ext cx="8382000" cy="5299364"/>
          </a:xfrm>
        </p:spPr>
        <p:txBody>
          <a:bodyPr>
            <a:normAutofit/>
          </a:bodyPr>
          <a:lstStyle/>
          <a:p>
            <a:pPr marL="0" indent="0" algn="r" rtl="1">
              <a:buNone/>
            </a:pPr>
            <a:r>
              <a:rPr lang="ar-IQ" dirty="0">
                <a:solidFill>
                  <a:srgbClr val="C00000"/>
                </a:solidFill>
              </a:rPr>
              <a:t>يتكون المحراث الحفار </a:t>
            </a:r>
            <a:r>
              <a:rPr lang="ar-IQ" dirty="0"/>
              <a:t>عادةً من صفين (او اكثر) من الاسلحة امامي وخلفي متبادلة المواقع اي ان اسلحة الصف الخلفي تقع في المسافة المتروكة بين اسلحة الصف الامامي ويتكون المسافة بين الاسلحة المتجاورة في الصف نفسه بحدود 50 سم. ويوجد نوعين من الاسلحة لهذا المحراث هما لسان العصفور (ويفيد في تفكيك التربة والتعمق فيها دون تقطيع جذور النباتات) (شكل 8)، ورجل البطة (ويقوم بتفكيك التربة وقلع جذور الاعشاب والحشائش فيسهل ابادتها بالاضافة الى انه لا يترك ارضاً غير محروثة بين مسار الاسلحة) (شكل 9).</a:t>
            </a:r>
            <a:endParaRPr lang="en-US" dirty="0"/>
          </a:p>
          <a:p>
            <a:pPr marL="0" lvl="0" indent="0" algn="r" rtl="1">
              <a:buNone/>
            </a:pPr>
            <a:endParaRPr lang="en-US" dirty="0"/>
          </a:p>
        </p:txBody>
      </p:sp>
      <p:sp>
        <p:nvSpPr>
          <p:cNvPr id="4" name="عنوان 1"/>
          <p:cNvSpPr>
            <a:spLocks noGrp="1"/>
          </p:cNvSpPr>
          <p:nvPr>
            <p:ph type="title"/>
          </p:nvPr>
        </p:nvSpPr>
        <p:spPr>
          <a:xfrm>
            <a:off x="457200" y="609600"/>
            <a:ext cx="8229600" cy="658091"/>
          </a:xfrm>
        </p:spPr>
        <p:txBody>
          <a:bodyPr>
            <a:noAutofit/>
          </a:bodyPr>
          <a:lstStyle/>
          <a:p>
            <a:r>
              <a:rPr lang="ar-IQ" sz="3600" b="1" dirty="0"/>
              <a:t>المحراث الحفار</a:t>
            </a:r>
            <a:endParaRPr lang="en-US" sz="3600" dirty="0"/>
          </a:p>
        </p:txBody>
      </p:sp>
    </p:spTree>
    <p:extLst>
      <p:ext uri="{BB962C8B-B14F-4D97-AF65-F5344CB8AC3E}">
        <p14:creationId xmlns:p14="http://schemas.microsoft.com/office/powerpoint/2010/main" val="413326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p:cNvPicPr>
          <p:nvPr>
            <p:ph idx="1"/>
          </p:nvPr>
        </p:nvPicPr>
        <p:blipFill>
          <a:blip r:embed="rId2">
            <a:clrChange>
              <a:clrFrom>
                <a:srgbClr val="FFFFFF"/>
              </a:clrFrom>
              <a:clrTo>
                <a:srgbClr val="FFFFFF">
                  <a:alpha val="0"/>
                </a:srgbClr>
              </a:clrTo>
            </a:clrChange>
          </a:blip>
          <a:stretch>
            <a:fillRect/>
          </a:stretch>
        </p:blipFill>
        <p:spPr>
          <a:xfrm>
            <a:off x="4770433" y="2257780"/>
            <a:ext cx="4352237" cy="2286000"/>
          </a:xfrm>
          <a:prstGeom prst="rect">
            <a:avLst/>
          </a:prstGeom>
        </p:spPr>
      </p:pic>
      <p:sp>
        <p:nvSpPr>
          <p:cNvPr id="3" name="مستطيل 2"/>
          <p:cNvSpPr/>
          <p:nvPr/>
        </p:nvSpPr>
        <p:spPr>
          <a:xfrm>
            <a:off x="5029200" y="5181600"/>
            <a:ext cx="3834704" cy="369332"/>
          </a:xfrm>
          <a:prstGeom prst="rect">
            <a:avLst/>
          </a:prstGeom>
        </p:spPr>
        <p:txBody>
          <a:bodyPr wrap="none">
            <a:spAutoFit/>
          </a:bodyPr>
          <a:lstStyle/>
          <a:p>
            <a:r>
              <a:rPr lang="ar-IQ" dirty="0"/>
              <a:t>شكل (8): المحراث الحفار بسلاح لسان العصفور.</a:t>
            </a:r>
            <a:endParaRPr lang="en-US" dirty="0"/>
          </a:p>
        </p:txBody>
      </p:sp>
      <p:pic>
        <p:nvPicPr>
          <p:cNvPr id="7" name="صورة 6" descr="C:\Users\Dhiaa\Desktop\صور ساحبات\agriculture-field-plough-tool-soil.jpg"/>
          <p:cNvPicPr/>
          <p:nvPr/>
        </p:nvPicPr>
        <p:blipFill rotWithShape="1">
          <a:blip r:embed="rId3">
            <a:extLst>
              <a:ext uri="{28A0092B-C50C-407E-A947-70E740481C1C}">
                <a14:useLocalDpi xmlns:a14="http://schemas.microsoft.com/office/drawing/2010/main" val="0"/>
              </a:ext>
            </a:extLst>
          </a:blip>
          <a:srcRect l="13532" b="6774"/>
          <a:stretch/>
        </p:blipFill>
        <p:spPr bwMode="auto">
          <a:xfrm>
            <a:off x="701722" y="2428875"/>
            <a:ext cx="3408045" cy="2752725"/>
          </a:xfrm>
          <a:prstGeom prst="rect">
            <a:avLst/>
          </a:prstGeom>
          <a:noFill/>
          <a:ln>
            <a:noFill/>
          </a:ln>
          <a:extLst>
            <a:ext uri="{53640926-AAD7-44D8-BBD7-CCE9431645EC}">
              <a14:shadowObscured xmlns:a14="http://schemas.microsoft.com/office/drawing/2010/main"/>
            </a:ext>
          </a:extLst>
        </p:spPr>
      </p:pic>
      <p:sp>
        <p:nvSpPr>
          <p:cNvPr id="8" name="مستطيل 7"/>
          <p:cNvSpPr/>
          <p:nvPr/>
        </p:nvSpPr>
        <p:spPr>
          <a:xfrm>
            <a:off x="762000" y="5376923"/>
            <a:ext cx="3558988" cy="369332"/>
          </a:xfrm>
          <a:prstGeom prst="rect">
            <a:avLst/>
          </a:prstGeom>
        </p:spPr>
        <p:txBody>
          <a:bodyPr wrap="none">
            <a:spAutoFit/>
          </a:bodyPr>
          <a:lstStyle/>
          <a:p>
            <a:pPr rtl="1"/>
            <a:r>
              <a:rPr lang="ar-IQ" dirty="0"/>
              <a:t>شكل (9): المحراث الحفار بسلاح رجل البطة.</a:t>
            </a:r>
            <a:endParaRPr lang="en-US" dirty="0"/>
          </a:p>
        </p:txBody>
      </p:sp>
    </p:spTree>
    <p:extLst>
      <p:ext uri="{BB962C8B-B14F-4D97-AF65-F5344CB8AC3E}">
        <p14:creationId xmlns:p14="http://schemas.microsoft.com/office/powerpoint/2010/main" val="361982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indent="0" algn="r" rtl="1">
              <a:buNone/>
            </a:pPr>
            <a:r>
              <a:rPr lang="ar-IQ" dirty="0"/>
              <a:t>يعمل المحراث الحفار على شق التربة وتفكيكها دون قلبها وخلطها ونتيجة التزاحم بين كتل التربة تتفتت التربة المحصورة بين اسلحة المحراث. ولهذا فانه يناسب العمل في الظروف التالية:</a:t>
            </a:r>
            <a:endParaRPr lang="en-US" dirty="0"/>
          </a:p>
          <a:p>
            <a:pPr marL="971550" lvl="1" indent="-514350" algn="r" rtl="1">
              <a:buFont typeface="+mj-lt"/>
              <a:buAutoNum type="arabicPeriod"/>
            </a:pPr>
            <a:r>
              <a:rPr lang="ar-IQ" dirty="0"/>
              <a:t>الاراضي الملحية والقلوية: لكونه يقوم بتفكيك التربة دون خلطها فتبقى الطبقة الملحية على السطح بعيدةً عن جذور النباتات.</a:t>
            </a:r>
            <a:endParaRPr lang="en-US" dirty="0"/>
          </a:p>
          <a:p>
            <a:pPr marL="971550" lvl="1" indent="-514350" algn="r" rtl="1">
              <a:buFont typeface="+mj-lt"/>
              <a:buAutoNum type="arabicPeriod"/>
            </a:pPr>
            <a:r>
              <a:rPr lang="ar-IQ" dirty="0"/>
              <a:t>الاراضي التي تحتاج الى حماية من التعرية بالرياح والامطار: لكونه لا يقوم بقلب التربة فتبقى النباتات المتبقية من الموسم السابق على السطح ممسكة بالتربة.</a:t>
            </a:r>
            <a:endParaRPr lang="en-US" dirty="0"/>
          </a:p>
          <a:p>
            <a:pPr marL="971550" lvl="1" indent="-514350" algn="r" rtl="1">
              <a:buFont typeface="+mj-lt"/>
              <a:buAutoNum type="arabicPeriod"/>
            </a:pPr>
            <a:r>
              <a:rPr lang="ar-IQ" dirty="0"/>
              <a:t>الاراضي الحديثة الاستصلاح: تبقى الطبقة الخصبة داخل التربة ولا يقوم هذا المحراث بقلبها الى السطح.</a:t>
            </a:r>
            <a:endParaRPr lang="en-US" dirty="0"/>
          </a:p>
          <a:p>
            <a:pPr marL="971550" lvl="1" indent="-514350" algn="r" rtl="1">
              <a:buFont typeface="+mj-lt"/>
              <a:buAutoNum type="arabicPeriod"/>
            </a:pPr>
            <a:r>
              <a:rPr lang="ar-IQ" dirty="0"/>
              <a:t>الاراضي صغيرة المساحة.</a:t>
            </a:r>
            <a:endParaRPr lang="en-US" dirty="0"/>
          </a:p>
          <a:p>
            <a:pPr marL="0" lvl="0" indent="0" algn="r" rtl="1">
              <a:buNone/>
            </a:pPr>
            <a:endParaRPr lang="en-US" dirty="0"/>
          </a:p>
        </p:txBody>
      </p:sp>
      <p:sp>
        <p:nvSpPr>
          <p:cNvPr id="5" name="عنوان 1"/>
          <p:cNvSpPr>
            <a:spLocks noGrp="1"/>
          </p:cNvSpPr>
          <p:nvPr>
            <p:ph type="title"/>
          </p:nvPr>
        </p:nvSpPr>
        <p:spPr>
          <a:xfrm>
            <a:off x="457200" y="609600"/>
            <a:ext cx="8229600" cy="658091"/>
          </a:xfrm>
        </p:spPr>
        <p:txBody>
          <a:bodyPr>
            <a:noAutofit/>
          </a:bodyPr>
          <a:lstStyle/>
          <a:p>
            <a:r>
              <a:rPr lang="ar-IQ" sz="3600" b="1" dirty="0" smtClean="0">
                <a:solidFill>
                  <a:schemeClr val="accent5">
                    <a:lumMod val="75000"/>
                  </a:schemeClr>
                </a:solidFill>
              </a:rPr>
              <a:t> </a:t>
            </a:r>
            <a:r>
              <a:rPr lang="ar-IQ" sz="3600" dirty="0" smtClean="0"/>
              <a:t> </a:t>
            </a:r>
            <a:r>
              <a:rPr lang="ar-IQ" sz="3600" dirty="0" smtClean="0">
                <a:solidFill>
                  <a:srgbClr val="C00000"/>
                </a:solidFill>
              </a:rPr>
              <a:t>عمل المحراث وظروف عمله</a:t>
            </a:r>
            <a:r>
              <a:rPr lang="ar-IQ" sz="3600" dirty="0" smtClean="0"/>
              <a:t> </a:t>
            </a:r>
            <a:endParaRPr lang="en-US" sz="3600" dirty="0"/>
          </a:p>
        </p:txBody>
      </p:sp>
    </p:spTree>
    <p:extLst>
      <p:ext uri="{BB962C8B-B14F-4D97-AF65-F5344CB8AC3E}">
        <p14:creationId xmlns:p14="http://schemas.microsoft.com/office/powerpoint/2010/main" val="316510385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9141</TotalTime>
  <Words>1299</Words>
  <Application>Microsoft Office PowerPoint</Application>
  <PresentationFormat>عرض على الشاشة (3:4)‏</PresentationFormat>
  <Paragraphs>71</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نسق Office</vt:lpstr>
      <vt:lpstr>المحاضرة الرابعة  </vt:lpstr>
      <vt:lpstr>ماهي التربة  </vt:lpstr>
      <vt:lpstr>عرض تقديمي في PowerPoint</vt:lpstr>
      <vt:lpstr>ولهذا السبب كان لابد من الحفاظ على نظام التربة بشكل متوازن والذي يتطلب التفكيك المستمر للتربة كلما دعت الحاجة لذلك ويتم ذلك باستخدام آلات مختلفة تسمى آلات تحضير التربة.  </vt:lpstr>
      <vt:lpstr> آلات تحضير التربة</vt:lpstr>
      <vt:lpstr>عرض تقديمي في PowerPoint</vt:lpstr>
      <vt:lpstr>المحراث الحفار</vt:lpstr>
      <vt:lpstr>عرض تقديمي في PowerPoint</vt:lpstr>
      <vt:lpstr>  عمل المحراث وظروف عمله </vt:lpstr>
      <vt:lpstr>عرض تقديمي في PowerPoint</vt:lpstr>
      <vt:lpstr>عرض تقديمي في PowerPoint</vt:lpstr>
      <vt:lpstr>الخلاصة </vt:lpstr>
      <vt:lpstr>الاختبار </vt:lpstr>
      <vt:lpstr>المحاضرة الخامسة </vt:lpstr>
      <vt:lpstr>المحراث المطرحي القلاب</vt:lpstr>
      <vt:lpstr>عرض تقديمي في PowerPoint</vt:lpstr>
      <vt:lpstr>اجزاء المحراث المطرحي </vt:lpstr>
      <vt:lpstr>عرض تقديمي في PowerPoint</vt:lpstr>
      <vt:lpstr>عرض تقديمي في PowerPoint</vt:lpstr>
      <vt:lpstr>المطرحة</vt:lpstr>
      <vt:lpstr>عرض تقديمي في PowerPoint</vt:lpstr>
      <vt:lpstr>عرض تقديمي في PowerPoint</vt:lpstr>
      <vt:lpstr>الخلاصة </vt:lpstr>
      <vt:lpstr>الاختبار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مكائن وآلات زراعية</dc:title>
  <dc:creator>acer</dc:creator>
  <cp:lastModifiedBy>acer</cp:lastModifiedBy>
  <cp:revision>52</cp:revision>
  <dcterms:created xsi:type="dcterms:W3CDTF">2019-01-29T20:25:21Z</dcterms:created>
  <dcterms:modified xsi:type="dcterms:W3CDTF">2019-04-23T18:29:03Z</dcterms:modified>
</cp:coreProperties>
</file>